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sldIdLst>
    <p:sldId id="258" r:id="rId2"/>
    <p:sldId id="256" r:id="rId3"/>
    <p:sldId id="257" r:id="rId4"/>
    <p:sldId id="264" r:id="rId5"/>
    <p:sldId id="259" r:id="rId6"/>
    <p:sldId id="261" r:id="rId7"/>
    <p:sldId id="260" r:id="rId8"/>
    <p:sldId id="265" r:id="rId9"/>
    <p:sldId id="262" r:id="rId10"/>
    <p:sldId id="267" r:id="rId11"/>
    <p:sldId id="266" r:id="rId12"/>
    <p:sldId id="263"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yalanuj446@gmail.com" initials="g" lastIdx="1" clrIdx="0">
    <p:extLst>
      <p:ext uri="{19B8F6BF-5375-455C-9EA6-DF929625EA0E}">
        <p15:presenceInfo xmlns:p15="http://schemas.microsoft.com/office/powerpoint/2012/main" userId="f5e699d387bea2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21" autoAdjust="0"/>
    <p:restoredTop sz="94660"/>
  </p:normalViewPr>
  <p:slideViewPr>
    <p:cSldViewPr snapToGrid="0">
      <p:cViewPr varScale="1">
        <p:scale>
          <a:sx n="64" d="100"/>
          <a:sy n="64" d="100"/>
        </p:scale>
        <p:origin x="-780"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commentAuthors" Target="commentAuthors.xml"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pPr/>
              <a:t>11/13/2018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39804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3201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11/13/2018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51692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11/13/2018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94312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11/13/2018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64990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94710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3976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85116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11/13/2018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812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7931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11/13/2018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38447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3886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6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11/13/2018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9290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11/13/2018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11094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64192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198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11/13/2018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477945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5178" y="949571"/>
            <a:ext cx="3390900" cy="3390900"/>
          </a:xfrm>
          <a:prstGeom prst="rect">
            <a:avLst/>
          </a:prstGeom>
        </p:spPr>
      </p:pic>
      <p:sp>
        <p:nvSpPr>
          <p:cNvPr id="2" name="Title 1"/>
          <p:cNvSpPr>
            <a:spLocks noGrp="1"/>
          </p:cNvSpPr>
          <p:nvPr>
            <p:ph type="ctrTitle"/>
          </p:nvPr>
        </p:nvSpPr>
        <p:spPr>
          <a:xfrm>
            <a:off x="2152435" y="891515"/>
            <a:ext cx="7526215" cy="1793631"/>
          </a:xfrm>
        </p:spPr>
        <p:txBody>
          <a:bodyPr>
            <a:normAutofit/>
          </a:bodyPr>
          <a:lstStyle/>
          <a:p>
            <a:r>
              <a:rPr lang="en-US" b="1" i="1" dirty="0">
                <a:cs typeface="Aharoni" pitchFamily="2" charset="-79"/>
              </a:rPr>
              <a:t>WHY DONATE TIME</a:t>
            </a:r>
            <a:br>
              <a:rPr lang="en-US" b="1" i="1" dirty="0"/>
            </a:br>
            <a:endParaRPr lang="en-US" i="1" dirty="0"/>
          </a:p>
        </p:txBody>
      </p:sp>
      <p:sp>
        <p:nvSpPr>
          <p:cNvPr id="3" name="Subtitle 2"/>
          <p:cNvSpPr>
            <a:spLocks noGrp="1"/>
          </p:cNvSpPr>
          <p:nvPr>
            <p:ph type="subTitle" idx="1"/>
          </p:nvPr>
        </p:nvSpPr>
        <p:spPr>
          <a:xfrm>
            <a:off x="508007" y="2090058"/>
            <a:ext cx="5094507" cy="1843314"/>
          </a:xfrm>
        </p:spPr>
        <p:txBody>
          <a:bodyPr>
            <a:noAutofit/>
          </a:bodyPr>
          <a:lstStyle/>
          <a:p>
            <a:pPr algn="just"/>
            <a:r>
              <a:rPr lang="en-US" sz="2400" b="1" i="1" dirty="0">
                <a:latin typeface="+mj-lt"/>
                <a:cs typeface="Aharoni" pitchFamily="2" charset="-79"/>
              </a:rPr>
              <a:t>We can not live in an isolation because society affects every aspect of  life. When we work for society, society works for us </a:t>
            </a:r>
            <a:br>
              <a:rPr lang="en-US" sz="2400" b="1" dirty="0">
                <a:latin typeface="+mj-lt"/>
              </a:rPr>
            </a:br>
            <a:endParaRPr lang="en-US" sz="2400" b="1" dirty="0">
              <a:latin typeface="+mj-lt"/>
            </a:endParaRPr>
          </a:p>
        </p:txBody>
      </p:sp>
    </p:spTree>
    <p:extLst>
      <p:ext uri="{BB962C8B-B14F-4D97-AF65-F5344CB8AC3E}">
        <p14:creationId xmlns:p14="http://schemas.microsoft.com/office/powerpoint/2010/main" val="3273392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7751" y="917341"/>
            <a:ext cx="10283409" cy="1825096"/>
          </a:xfrm>
        </p:spPr>
        <p:txBody>
          <a:bodyPr>
            <a:noAutofit/>
          </a:bodyPr>
          <a:lstStyle/>
          <a:p>
            <a:r>
              <a:rPr lang="en-US" b="1" i="1" dirty="0"/>
              <a:t>Employment Generation</a:t>
            </a:r>
            <a:br>
              <a:rPr lang="en-US" b="1" i="1" dirty="0"/>
            </a:br>
            <a:endParaRPr lang="en-US" i="1" dirty="0"/>
          </a:p>
        </p:txBody>
      </p:sp>
      <p:sp>
        <p:nvSpPr>
          <p:cNvPr id="3" name="Subtitle 2"/>
          <p:cNvSpPr>
            <a:spLocks noGrp="1"/>
          </p:cNvSpPr>
          <p:nvPr>
            <p:ph type="subTitle" idx="1"/>
          </p:nvPr>
        </p:nvSpPr>
        <p:spPr>
          <a:xfrm>
            <a:off x="232134" y="2172701"/>
            <a:ext cx="9448800" cy="685800"/>
          </a:xfrm>
        </p:spPr>
        <p:txBody>
          <a:bodyPr>
            <a:noAutofit/>
          </a:bodyPr>
          <a:lstStyle/>
          <a:p>
            <a:r>
              <a:rPr lang="en-US" sz="2400" b="1" dirty="0"/>
              <a:t>1: Cleanliness and Painting</a:t>
            </a:r>
          </a:p>
          <a:p>
            <a:r>
              <a:rPr lang="en-US" sz="2400" b="1" dirty="0"/>
              <a:t>2: Employment by Tourism</a:t>
            </a:r>
          </a:p>
          <a:p>
            <a:endParaRPr lang="en-US" sz="2400" dirty="0"/>
          </a:p>
        </p:txBody>
      </p:sp>
      <p:pic>
        <p:nvPicPr>
          <p:cNvPr id="5122" name="Picture 2" descr="C:\Users\hcl\Desktop\Capture.PNG"/>
          <p:cNvPicPr>
            <a:picLocks noChangeAspect="1" noChangeArrowheads="1"/>
          </p:cNvPicPr>
          <p:nvPr/>
        </p:nvPicPr>
        <p:blipFill>
          <a:blip r:embed="rId2"/>
          <a:srcRect/>
          <a:stretch>
            <a:fillRect/>
          </a:stretch>
        </p:blipFill>
        <p:spPr bwMode="auto">
          <a:xfrm>
            <a:off x="4645354" y="1988457"/>
            <a:ext cx="3845503" cy="3271384"/>
          </a:xfrm>
          <a:prstGeom prst="rect">
            <a:avLst/>
          </a:prstGeom>
          <a:noFill/>
        </p:spPr>
      </p:pic>
      <p:pic>
        <p:nvPicPr>
          <p:cNvPr id="5123" name="Picture 3" descr="C:\Users\hcl\Desktop\Capture.PNG"/>
          <p:cNvPicPr>
            <a:picLocks noChangeAspect="1" noChangeArrowheads="1"/>
          </p:cNvPicPr>
          <p:nvPr/>
        </p:nvPicPr>
        <p:blipFill>
          <a:blip r:embed="rId3"/>
          <a:srcRect/>
          <a:stretch>
            <a:fillRect/>
          </a:stretch>
        </p:blipFill>
        <p:spPr bwMode="auto">
          <a:xfrm>
            <a:off x="8481106" y="3467100"/>
            <a:ext cx="3710894" cy="33909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3.HEALTH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4" y="1948545"/>
            <a:ext cx="9448800" cy="1825096"/>
          </a:xfrm>
        </p:spPr>
        <p:txBody>
          <a:bodyPr>
            <a:noAutofit/>
          </a:bodyPr>
          <a:lstStyle/>
          <a:p>
            <a:r>
              <a:rPr lang="en-US" b="1" i="1" dirty="0"/>
              <a:t>Affordable Medical Consultation</a:t>
            </a:r>
            <a:br>
              <a:rPr lang="en-US" b="1" i="1" dirty="0"/>
            </a:br>
            <a:endParaRPr lang="en-US" dirty="0"/>
          </a:p>
        </p:txBody>
      </p:sp>
      <p:sp>
        <p:nvSpPr>
          <p:cNvPr id="3" name="Subtitle 2"/>
          <p:cNvSpPr>
            <a:spLocks noGrp="1"/>
          </p:cNvSpPr>
          <p:nvPr>
            <p:ph type="subTitle" idx="1"/>
          </p:nvPr>
        </p:nvSpPr>
        <p:spPr>
          <a:xfrm>
            <a:off x="2111814" y="2964557"/>
            <a:ext cx="9448800" cy="685800"/>
          </a:xfrm>
        </p:spPr>
        <p:txBody>
          <a:bodyPr>
            <a:noAutofit/>
          </a:bodyPr>
          <a:lstStyle/>
          <a:p>
            <a:r>
              <a:rPr lang="en-US" sz="2400" b="1" dirty="0">
                <a:latin typeface="+mj-lt"/>
              </a:rPr>
              <a:t>This project aims to provide medical consultation and diagnostics at concessional rate to underprivileged in the urban slum. This program works on 3 principals-</a:t>
            </a:r>
            <a:br>
              <a:rPr lang="en-US" sz="2400" b="1" dirty="0">
                <a:latin typeface="+mj-lt"/>
              </a:rPr>
            </a:br>
            <a:r>
              <a:rPr lang="en-US" sz="2400" b="1" dirty="0">
                <a:latin typeface="+mj-lt"/>
              </a:rPr>
              <a:t>1) Awareness 2) Prevention 3)Consultation</a:t>
            </a:r>
            <a:br>
              <a:rPr lang="en-US" sz="2400" b="1" dirty="0">
                <a:latin typeface="+mj-lt"/>
              </a:rPr>
            </a:br>
            <a:r>
              <a:rPr lang="en-US" sz="2400" b="1" dirty="0">
                <a:latin typeface="+mj-lt"/>
              </a:rPr>
              <a:t>​</a:t>
            </a:r>
            <a:br>
              <a:rPr lang="en-US" sz="2400" b="1" dirty="0">
                <a:latin typeface="+mj-lt"/>
              </a:rPr>
            </a:br>
            <a:r>
              <a:rPr lang="en-US" sz="2400" b="1" dirty="0">
                <a:latin typeface="+mj-lt"/>
              </a:rPr>
              <a:t>Participating doctors are charging only nominal consultation fee from patients.</a:t>
            </a:r>
          </a:p>
          <a:p>
            <a:endParaRPr lang="en-US" sz="2400" dirty="0">
              <a:latin typeface="+mj-lt"/>
            </a:endParaRPr>
          </a:p>
        </p:txBody>
      </p:sp>
      <p:pic>
        <p:nvPicPr>
          <p:cNvPr id="2050" name="Picture 2" descr="C:\Users\hcl\Desktop\Capture.PNG"/>
          <p:cNvPicPr>
            <a:picLocks noChangeAspect="1" noChangeArrowheads="1"/>
          </p:cNvPicPr>
          <p:nvPr/>
        </p:nvPicPr>
        <p:blipFill>
          <a:blip r:embed="rId2"/>
          <a:srcRect/>
          <a:stretch>
            <a:fillRect/>
          </a:stretch>
        </p:blipFill>
        <p:spPr bwMode="auto">
          <a:xfrm>
            <a:off x="8254913" y="0"/>
            <a:ext cx="3937087" cy="2645667"/>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9936" y="1193817"/>
            <a:ext cx="9448800" cy="1825096"/>
          </a:xfrm>
        </p:spPr>
        <p:txBody>
          <a:bodyPr/>
          <a:lstStyle/>
          <a:p>
            <a:r>
              <a:rPr lang="en-US" b="1" i="1" dirty="0"/>
              <a:t>Health Camps</a:t>
            </a:r>
            <a:br>
              <a:rPr lang="en-US" b="1" i="1" dirty="0"/>
            </a:br>
            <a:endParaRPr lang="en-US" dirty="0"/>
          </a:p>
        </p:txBody>
      </p:sp>
      <p:sp>
        <p:nvSpPr>
          <p:cNvPr id="3" name="Subtitle 2"/>
          <p:cNvSpPr>
            <a:spLocks noGrp="1"/>
          </p:cNvSpPr>
          <p:nvPr>
            <p:ph type="subTitle" idx="1"/>
          </p:nvPr>
        </p:nvSpPr>
        <p:spPr>
          <a:xfrm>
            <a:off x="137911" y="2427539"/>
            <a:ext cx="7133760" cy="685800"/>
          </a:xfrm>
        </p:spPr>
        <p:txBody>
          <a:bodyPr>
            <a:noAutofit/>
          </a:bodyPr>
          <a:lstStyle/>
          <a:p>
            <a:r>
              <a:rPr lang="en-US" sz="1800" b="1" dirty="0"/>
              <a:t>We organized regular health camps and invite senior doctors who are not available on regular basis for secondary opinion on critical cases.</a:t>
            </a:r>
          </a:p>
          <a:p>
            <a:r>
              <a:rPr lang="en-US" sz="1800" b="1" dirty="0"/>
              <a:t>This is also an opportunity for slum dwellers to get one day free of cost services where they  can not afford to pay doctors consultation.</a:t>
            </a:r>
          </a:p>
          <a:p>
            <a:endParaRPr lang="en-US" sz="1800" b="1" dirty="0"/>
          </a:p>
        </p:txBody>
      </p:sp>
      <p:pic>
        <p:nvPicPr>
          <p:cNvPr id="6146" name="Picture 2" descr="C:\Users\hcl\Desktop\Capture.PNG"/>
          <p:cNvPicPr>
            <a:picLocks noChangeAspect="1" noChangeArrowheads="1"/>
          </p:cNvPicPr>
          <p:nvPr/>
        </p:nvPicPr>
        <p:blipFill>
          <a:blip r:embed="rId2"/>
          <a:srcRect/>
          <a:stretch>
            <a:fillRect/>
          </a:stretch>
        </p:blipFill>
        <p:spPr bwMode="auto">
          <a:xfrm>
            <a:off x="7474857" y="1"/>
            <a:ext cx="4717143" cy="332377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hcl\Desktop\Capture.PNG"/>
          <p:cNvPicPr>
            <a:picLocks noChangeAspect="1" noChangeArrowheads="1"/>
          </p:cNvPicPr>
          <p:nvPr/>
        </p:nvPicPr>
        <p:blipFill>
          <a:blip r:embed="rId2"/>
          <a:srcRect/>
          <a:stretch>
            <a:fillRect/>
          </a:stretch>
        </p:blipFill>
        <p:spPr bwMode="auto">
          <a:xfrm>
            <a:off x="0" y="1"/>
            <a:ext cx="12192000" cy="6858000"/>
          </a:xfrm>
          <a:prstGeom prst="rect">
            <a:avLst/>
          </a:prstGeom>
          <a:noFill/>
        </p:spPr>
      </p:pic>
      <p:sp>
        <p:nvSpPr>
          <p:cNvPr id="2" name="Title 1"/>
          <p:cNvSpPr>
            <a:spLocks noGrp="1"/>
          </p:cNvSpPr>
          <p:nvPr>
            <p:ph type="ctrTitle"/>
          </p:nvPr>
        </p:nvSpPr>
        <p:spPr>
          <a:xfrm>
            <a:off x="5862864" y="-209523"/>
            <a:ext cx="9448800" cy="1825096"/>
          </a:xfrm>
        </p:spPr>
        <p:txBody>
          <a:bodyPr/>
          <a:lstStyle/>
          <a:p>
            <a:r>
              <a:rPr lang="en-US" dirty="0"/>
              <a:t>DOAR IN NEWS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subTitle" idx="1"/>
          </p:nvPr>
        </p:nvSpPr>
        <p:spPr bwMode="auto">
          <a:xfrm>
            <a:off x="10544" y="1608999"/>
            <a:ext cx="7772400"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sz="2400" b="1" u="none" strike="noStrike" cap="none" normalizeH="0" baseline="0" dirty="0">
                <a:ln>
                  <a:noFill/>
                </a:ln>
                <a:effectLst/>
                <a:latin typeface="+mj-lt"/>
              </a:rPr>
              <a:t>Donate an Hour is a volunteering platform. Here people from diverse backgrounds and different walks of society, join together with the aim of giving it back to the society. This is a registered trust since 2015 where a large number of less privileged people are getting benefit from the services and the number is growing!</a:t>
            </a:r>
            <a:br>
              <a:rPr kumimoji="0" lang="en-US" sz="2400" b="1" u="none" strike="noStrike" cap="none" normalizeH="0" baseline="0" dirty="0">
                <a:ln>
                  <a:noFill/>
                </a:ln>
                <a:effectLst/>
                <a:latin typeface="+mj-lt"/>
              </a:rPr>
            </a:br>
            <a:r>
              <a:rPr kumimoji="0" lang="en-US" sz="2400" b="1" u="none" strike="noStrike" cap="none" normalizeH="0" baseline="0" dirty="0">
                <a:ln>
                  <a:noFill/>
                </a:ln>
                <a:effectLst/>
                <a:latin typeface="+mj-lt"/>
              </a:rPr>
              <a:t>Hence, our motto is, “Donate time to shape lives”</a:t>
            </a:r>
          </a:p>
          <a:p>
            <a:pPr marL="0" marR="0" lvl="0" indent="0" algn="l" defTabSz="914400" rtl="0" eaLnBrk="0" fontAlgn="ctr" latinLnBrk="0" hangingPunct="0">
              <a:lnSpc>
                <a:spcPct val="100000"/>
              </a:lnSpc>
              <a:spcBef>
                <a:spcPct val="0"/>
              </a:spcBef>
              <a:spcAft>
                <a:spcPct val="0"/>
              </a:spcAft>
              <a:buClrTx/>
              <a:buSzTx/>
              <a:buFontTx/>
              <a:buNone/>
              <a:tabLst/>
            </a:pPr>
            <a:br>
              <a:rPr kumimoji="0" lang="en-US" sz="1200" b="1" i="0" u="none" strike="noStrike" cap="none" normalizeH="0" baseline="0" dirty="0">
                <a:ln>
                  <a:noFill/>
                </a:ln>
                <a:solidFill>
                  <a:srgbClr val="333333"/>
                </a:solidFill>
                <a:effectLst/>
                <a:latin typeface="Raleway"/>
              </a:rPr>
            </a:br>
            <a:endParaRPr kumimoji="0" lang="en-US" sz="1200" b="1" i="0" u="none" strike="noStrike" cap="none" normalizeH="0" baseline="0" dirty="0">
              <a:ln>
                <a:noFill/>
              </a:ln>
              <a:solidFill>
                <a:srgbClr val="333333"/>
              </a:solidFill>
              <a:effectLst/>
              <a:latin typeface="Ralewa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ctrTitle"/>
          </p:nvPr>
        </p:nvSpPr>
        <p:spPr>
          <a:xfrm>
            <a:off x="3493695" y="508969"/>
            <a:ext cx="7065034" cy="1092335"/>
          </a:xfrm>
        </p:spPr>
        <p:txBody>
          <a:bodyPr/>
          <a:lstStyle/>
          <a:p>
            <a:r>
              <a:rPr lang="en-US" b="1" i="1" dirty="0"/>
              <a:t>overview</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908" y="1941878"/>
            <a:ext cx="3814092" cy="2656214"/>
          </a:xfrm>
          <a:prstGeom prst="rect">
            <a:avLst/>
          </a:prstGeom>
        </p:spPr>
      </p:pic>
    </p:spTree>
    <p:extLst>
      <p:ext uri="{BB962C8B-B14F-4D97-AF65-F5344CB8AC3E}">
        <p14:creationId xmlns:p14="http://schemas.microsoft.com/office/powerpoint/2010/main" val="1829921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8496" y="696549"/>
            <a:ext cx="9448800" cy="1825096"/>
          </a:xfrm>
        </p:spPr>
        <p:txBody>
          <a:bodyPr>
            <a:normAutofit/>
          </a:bodyPr>
          <a:lstStyle/>
          <a:p>
            <a:pPr lvl="0"/>
            <a:r>
              <a:rPr lang="en-US" b="1" i="1" cap="none" dirty="0">
                <a:solidFill>
                  <a:srgbClr val="333333"/>
                </a:solidFill>
              </a:rPr>
              <a:t>Problem Areas We Cater</a:t>
            </a:r>
            <a:br>
              <a:rPr lang="en-US" b="1" i="1" cap="none" dirty="0">
                <a:solidFill>
                  <a:srgbClr val="333333"/>
                </a:solidFill>
              </a:rPr>
            </a:br>
            <a:endParaRPr lang="en-US"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4747"/>
            <a:ext cx="12192000" cy="5373253"/>
          </a:xfrm>
          <a:prstGeom prst="rect">
            <a:avLst/>
          </a:prstGeom>
        </p:spPr>
      </p:pic>
      <p:sp>
        <p:nvSpPr>
          <p:cNvPr id="6" name="Subtitle 5"/>
          <p:cNvSpPr>
            <a:spLocks noGrp="1"/>
          </p:cNvSpPr>
          <p:nvPr>
            <p:ph type="subTitle" idx="1"/>
          </p:nvPr>
        </p:nvSpPr>
        <p:spPr>
          <a:xfrm>
            <a:off x="6193120" y="2266223"/>
            <a:ext cx="9448800" cy="685800"/>
          </a:xfrm>
        </p:spPr>
        <p:txBody>
          <a:bodyPr>
            <a:noAutofit/>
          </a:bodyPr>
          <a:lstStyle/>
          <a:p>
            <a:pPr marL="457200" indent="-457200">
              <a:buAutoNum type="arabicPeriod"/>
            </a:pPr>
            <a:r>
              <a:rPr lang="en-US" sz="2400" b="1" dirty="0">
                <a:latin typeface="+mj-lt"/>
              </a:rPr>
              <a:t>EDUCATION</a:t>
            </a:r>
          </a:p>
          <a:p>
            <a:pPr marL="457200" indent="-457200">
              <a:buFont typeface="Arial" panose="020B0604020202020204" pitchFamily="34" charset="0"/>
              <a:buAutoNum type="arabicPeriod"/>
            </a:pPr>
            <a:r>
              <a:rPr lang="en-US" sz="2400" b="1" cap="all" dirty="0"/>
              <a:t>RENAISSANCE</a:t>
            </a:r>
            <a:r>
              <a:rPr lang="en-US" sz="2400" b="1" i="1" cap="all" dirty="0"/>
              <a:t> </a:t>
            </a:r>
            <a:endParaRPr lang="en-US" sz="2400" b="1" dirty="0">
              <a:latin typeface="+mj-lt"/>
            </a:endParaRPr>
          </a:p>
          <a:p>
            <a:pPr marL="457200" indent="-457200">
              <a:buAutoNum type="arabicPeriod"/>
            </a:pPr>
            <a:r>
              <a:rPr lang="en-US" sz="2400" b="1" dirty="0">
                <a:latin typeface="+mj-lt"/>
              </a:rPr>
              <a:t>HEALTH</a:t>
            </a:r>
          </a:p>
          <a:p>
            <a:pPr marL="457200" indent="-457200">
              <a:buAutoNum type="arabicPeriod"/>
            </a:pPr>
            <a:endParaRPr lang="en-US" dirty="0">
              <a:latin typeface="+mj-lt"/>
            </a:endParaRPr>
          </a:p>
        </p:txBody>
      </p:sp>
    </p:spTree>
    <p:extLst>
      <p:ext uri="{BB962C8B-B14F-4D97-AF65-F5344CB8AC3E}">
        <p14:creationId xmlns:p14="http://schemas.microsoft.com/office/powerpoint/2010/main" val="1496960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1.EDUCATION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708354" y="-188674"/>
            <a:ext cx="9448800" cy="1825096"/>
          </a:xfrm>
        </p:spPr>
        <p:txBody>
          <a:bodyPr/>
          <a:lstStyle/>
          <a:p>
            <a:r>
              <a:rPr lang="en-US" b="1" i="1" cap="none" dirty="0">
                <a:solidFill>
                  <a:srgbClr val="333333"/>
                </a:solidFill>
              </a:rPr>
              <a:t>Utthan</a:t>
            </a:r>
            <a:endParaRPr lang="en-US" i="1" dirty="0"/>
          </a:p>
        </p:txBody>
      </p:sp>
      <p:sp>
        <p:nvSpPr>
          <p:cNvPr id="6" name="Rectangle 1"/>
          <p:cNvSpPr>
            <a:spLocks noGrp="1" noChangeArrowheads="1"/>
          </p:cNvSpPr>
          <p:nvPr>
            <p:ph type="subTitle" idx="1"/>
          </p:nvPr>
        </p:nvSpPr>
        <p:spPr bwMode="auto">
          <a:xfrm>
            <a:off x="-36137" y="1487684"/>
            <a:ext cx="7693263"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500" b="1" i="0" u="none" strike="noStrike" cap="none" normalizeH="0" baseline="0" dirty="0">
              <a:ln>
                <a:noFill/>
              </a:ln>
              <a:solidFill>
                <a:srgbClr val="333333"/>
              </a:solidFill>
              <a:effectLst/>
              <a:latin typeface="Ralewa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1" u="none" strike="noStrike" cap="none" normalizeH="0" baseline="0" dirty="0">
                <a:ln>
                  <a:noFill/>
                </a:ln>
                <a:solidFill>
                  <a:srgbClr val="2A2A2A"/>
                </a:solidFill>
                <a:effectLst/>
                <a:latin typeface="+mj-lt"/>
              </a:rPr>
              <a:t>Utthan means upliftment. This is our flagship program that aims to provide supplementary of parental support to the children from poor and disadvantaged socio-economic background. Under this program volunteers a run daily or weekend classes after or before their office hours and mentor underprivileged children. Some volunteers provide home tuition as well.</a:t>
            </a:r>
            <a:endParaRPr kumimoji="0" lang="en-US" sz="24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sz="1000" b="0" i="0" u="none" strike="noStrike" cap="none" normalizeH="0" baseline="0" dirty="0">
                <a:ln>
                  <a:noFill/>
                </a:ln>
                <a:solidFill>
                  <a:srgbClr val="777777"/>
                </a:solidFill>
                <a:effectLst/>
                <a:latin typeface="Open Sans"/>
              </a:rPr>
            </a:b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858" y="970344"/>
            <a:ext cx="4639408" cy="2932891"/>
          </a:xfrm>
          <a:prstGeom prst="rect">
            <a:avLst/>
          </a:prstGeom>
        </p:spPr>
      </p:pic>
    </p:spTree>
    <p:extLst>
      <p:ext uri="{BB962C8B-B14F-4D97-AF65-F5344CB8AC3E}">
        <p14:creationId xmlns:p14="http://schemas.microsoft.com/office/powerpoint/2010/main" val="1214656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94291" y="1730705"/>
            <a:ext cx="9448800" cy="732626"/>
          </a:xfrm>
        </p:spPr>
        <p:txBody>
          <a:bodyPr>
            <a:noAutofit/>
          </a:bodyPr>
          <a:lstStyle/>
          <a:p>
            <a:pPr lvl="0"/>
            <a:r>
              <a:rPr lang="en-US" b="1" i="1" cap="none" dirty="0">
                <a:solidFill>
                  <a:srgbClr val="333333"/>
                </a:solidFill>
              </a:rPr>
              <a:t>Suitcase Library</a:t>
            </a:r>
            <a:br>
              <a:rPr lang="en-US" b="1" i="1" cap="none" dirty="0">
                <a:solidFill>
                  <a:srgbClr val="333333"/>
                </a:solidFill>
              </a:rPr>
            </a:br>
            <a:endParaRPr lang="en-US" i="1" dirty="0"/>
          </a:p>
        </p:txBody>
      </p:sp>
      <p:sp>
        <p:nvSpPr>
          <p:cNvPr id="4" name="Rectangle 1"/>
          <p:cNvSpPr>
            <a:spLocks noGrp="1" noChangeArrowheads="1"/>
          </p:cNvSpPr>
          <p:nvPr>
            <p:ph type="subTitle" idx="1"/>
          </p:nvPr>
        </p:nvSpPr>
        <p:spPr bwMode="auto">
          <a:xfrm>
            <a:off x="258050" y="1813859"/>
            <a:ext cx="10547836" cy="17697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b="1" u="none" strike="noStrike" cap="none" normalizeH="0" baseline="0" dirty="0">
                <a:ln>
                  <a:noFill/>
                </a:ln>
                <a:effectLst/>
                <a:latin typeface="+mj-lt"/>
              </a:rPr>
              <a:t> Our Suitcase Library is a mobile library which provides a cost effective means of encouraging children back to learning and also attracts the elders, who read newspapers which are not available in slums. We are particularly in need of elementary or early intermediate story books in Hindi and English.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sz="1600" b="0" i="0" u="none" strike="noStrike" cap="none" normalizeH="0" baseline="0" dirty="0">
                <a:ln>
                  <a:noFill/>
                </a:ln>
                <a:solidFill>
                  <a:srgbClr val="777777"/>
                </a:solidFill>
                <a:effectLst/>
                <a:latin typeface="+mj-lt"/>
              </a:rPr>
            </a:br>
            <a:endParaRPr kumimoji="0" lang="en-US" sz="1600" b="0" i="0" u="none" strike="noStrike" cap="none" normalizeH="0" baseline="0" dirty="0">
              <a:ln>
                <a:noFill/>
              </a:ln>
              <a:solidFill>
                <a:schemeClr val="tx1"/>
              </a:solidFill>
              <a:effectLst/>
              <a:latin typeface="+mj-lt"/>
            </a:endParaRPr>
          </a:p>
        </p:txBody>
      </p:sp>
      <p:pic>
        <p:nvPicPr>
          <p:cNvPr id="4098" name="Picture 2" descr="C:\Users\hcl\Desktop\Capture.PNG"/>
          <p:cNvPicPr>
            <a:picLocks noChangeAspect="1" noChangeArrowheads="1"/>
          </p:cNvPicPr>
          <p:nvPr/>
        </p:nvPicPr>
        <p:blipFill>
          <a:blip r:embed="rId2"/>
          <a:srcRect/>
          <a:stretch>
            <a:fillRect/>
          </a:stretch>
        </p:blipFill>
        <p:spPr bwMode="auto">
          <a:xfrm>
            <a:off x="6893584" y="3655675"/>
            <a:ext cx="5298416" cy="3202325"/>
          </a:xfrm>
          <a:prstGeom prst="rect">
            <a:avLst/>
          </a:prstGeom>
          <a:noFill/>
        </p:spPr>
      </p:pic>
    </p:spTree>
    <p:extLst>
      <p:ext uri="{BB962C8B-B14F-4D97-AF65-F5344CB8AC3E}">
        <p14:creationId xmlns:p14="http://schemas.microsoft.com/office/powerpoint/2010/main" val="19835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8904" y="1078788"/>
            <a:ext cx="9448800" cy="1825096"/>
          </a:xfrm>
        </p:spPr>
        <p:txBody>
          <a:bodyPr>
            <a:normAutofit/>
          </a:bodyPr>
          <a:lstStyle/>
          <a:p>
            <a:pPr lvl="0"/>
            <a:r>
              <a:rPr lang="en-US" b="1" i="1" cap="none" dirty="0">
                <a:solidFill>
                  <a:srgbClr val="333333"/>
                </a:solidFill>
              </a:rPr>
              <a:t>School Chalo</a:t>
            </a:r>
            <a:br>
              <a:rPr lang="en-US" b="1" i="1" cap="none" dirty="0">
                <a:solidFill>
                  <a:srgbClr val="333333"/>
                </a:solidFill>
              </a:rPr>
            </a:br>
            <a:endParaRPr lang="en-US" i="1" dirty="0"/>
          </a:p>
        </p:txBody>
      </p:sp>
      <p:sp>
        <p:nvSpPr>
          <p:cNvPr id="4" name="Rectangle 1"/>
          <p:cNvSpPr>
            <a:spLocks noChangeArrowheads="1"/>
          </p:cNvSpPr>
          <p:nvPr/>
        </p:nvSpPr>
        <p:spPr bwMode="auto">
          <a:xfrm>
            <a:off x="4660" y="3047269"/>
            <a:ext cx="10957536" cy="22006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1" u="none" strike="noStrike" cap="none" normalizeH="0" baseline="0" dirty="0">
                <a:ln>
                  <a:noFill/>
                </a:ln>
                <a:effectLst/>
                <a:latin typeface="+mj-lt"/>
              </a:rPr>
              <a:t>This program aims to enrol the children in a recognised school who have dropped out the studies and now they are out of the education system due to their social economical reasons.</a:t>
            </a:r>
            <a:endParaRPr kumimoji="0" lang="en-US" sz="2000" b="1"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1" u="none" strike="noStrike" cap="none" normalizeH="0" baseline="0" dirty="0">
                <a:ln>
                  <a:noFill/>
                </a:ln>
                <a:effectLst/>
                <a:latin typeface="+mj-lt"/>
              </a:rPr>
              <a:t>In the academic year of 2015-2016, we have enrolled 20 children in government school</a:t>
            </a:r>
            <a:br>
              <a:rPr kumimoji="0" lang="en-US" sz="2000" b="1" i="1" u="none" strike="noStrike" cap="none" normalizeH="0" baseline="0" dirty="0">
                <a:ln>
                  <a:noFill/>
                </a:ln>
                <a:effectLst/>
                <a:latin typeface="+mj-lt"/>
              </a:rPr>
            </a:br>
            <a:r>
              <a:rPr kumimoji="0" lang="en-US" sz="2000" b="1" i="1" u="none" strike="noStrike" cap="none" normalizeH="0" baseline="0" dirty="0">
                <a:ln>
                  <a:noFill/>
                </a:ln>
                <a:effectLst/>
                <a:latin typeface="+mj-lt"/>
              </a:rPr>
              <a:t>In the academic year pf 2016-2017, we have enrolled 100 children in government and in private schools.</a:t>
            </a:r>
            <a:endParaRPr kumimoji="0" lang="en-US" sz="2000" b="1"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mj-lt"/>
            </a:endParaRPr>
          </a:p>
        </p:txBody>
      </p:sp>
      <p:pic>
        <p:nvPicPr>
          <p:cNvPr id="3074" name="Picture 2" descr="C:\Users\hcl\Desktop\Capture.PNG"/>
          <p:cNvPicPr>
            <a:picLocks noChangeAspect="1" noChangeArrowheads="1"/>
          </p:cNvPicPr>
          <p:nvPr/>
        </p:nvPicPr>
        <p:blipFill>
          <a:blip r:embed="rId2"/>
          <a:srcRect/>
          <a:stretch>
            <a:fillRect/>
          </a:stretch>
        </p:blipFill>
        <p:spPr bwMode="auto">
          <a:xfrm>
            <a:off x="7203355" y="0"/>
            <a:ext cx="4988645" cy="3047414"/>
          </a:xfrm>
          <a:prstGeom prst="rect">
            <a:avLst/>
          </a:prstGeom>
          <a:noFill/>
        </p:spPr>
      </p:pic>
    </p:spTree>
    <p:extLst>
      <p:ext uri="{BB962C8B-B14F-4D97-AF65-F5344CB8AC3E}">
        <p14:creationId xmlns:p14="http://schemas.microsoft.com/office/powerpoint/2010/main" val="4005420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2.</a:t>
            </a:r>
            <a:r>
              <a:rPr lang="en-US" b="1" dirty="0"/>
              <a:t> RENAISSANCE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2902" y="1527639"/>
            <a:ext cx="11023560" cy="1825096"/>
          </a:xfrm>
        </p:spPr>
        <p:txBody>
          <a:bodyPr>
            <a:normAutofit fontScale="90000"/>
          </a:bodyPr>
          <a:lstStyle/>
          <a:p>
            <a:r>
              <a:rPr lang="en-US" sz="6700" b="1" i="1" dirty="0"/>
              <a:t>Cleaning and Garbage Management</a:t>
            </a:r>
            <a:br>
              <a:rPr lang="en-US" b="1" i="1" dirty="0"/>
            </a:br>
            <a:endParaRPr lang="en-US" i="1" dirty="0"/>
          </a:p>
        </p:txBody>
      </p:sp>
      <p:sp>
        <p:nvSpPr>
          <p:cNvPr id="3" name="Subtitle 2"/>
          <p:cNvSpPr>
            <a:spLocks noGrp="1"/>
          </p:cNvSpPr>
          <p:nvPr>
            <p:ph type="subTitle" idx="1"/>
          </p:nvPr>
        </p:nvSpPr>
        <p:spPr>
          <a:xfrm>
            <a:off x="1458684" y="2253371"/>
            <a:ext cx="9448800" cy="685800"/>
          </a:xfrm>
        </p:spPr>
        <p:txBody>
          <a:bodyPr>
            <a:normAutofit fontScale="25000" lnSpcReduction="20000"/>
          </a:bodyPr>
          <a:lstStyle/>
          <a:p>
            <a:endParaRPr lang="en-US" dirty="0"/>
          </a:p>
          <a:p>
            <a:r>
              <a:rPr lang="en-US" sz="8000" b="1" dirty="0">
                <a:latin typeface="+mj-lt"/>
              </a:rPr>
              <a:t>A population of 2000 in the village Kherla ( Nuh district) is struggling to get the clean environment for the residents. DoaR volunteers are working on the following areas since April 2018 -</a:t>
            </a:r>
          </a:p>
          <a:p>
            <a:r>
              <a:rPr lang="en-US" sz="8000" b="1" dirty="0">
                <a:latin typeface="+mj-lt"/>
              </a:rPr>
              <a:t>1.A facility for door to door collection of garbage</a:t>
            </a:r>
          </a:p>
          <a:p>
            <a:r>
              <a:rPr lang="en-US" sz="8000" b="1" dirty="0">
                <a:latin typeface="+mj-lt"/>
              </a:rPr>
              <a:t>2.Daily cleaning of streets</a:t>
            </a:r>
          </a:p>
          <a:p>
            <a:r>
              <a:rPr lang="en-US" sz="8000" b="1" dirty="0">
                <a:latin typeface="+mj-lt"/>
              </a:rPr>
              <a:t>3.Weekly cleaning of drainage by removing sludge</a:t>
            </a:r>
          </a:p>
          <a:p>
            <a:r>
              <a:rPr lang="en-US" sz="8000" b="1" dirty="0">
                <a:latin typeface="+mj-lt"/>
              </a:rPr>
              <a:t>4.Recycling the organic waste</a:t>
            </a:r>
          </a:p>
          <a:p>
            <a:r>
              <a:rPr lang="en-US" sz="8000" b="1" dirty="0">
                <a:latin typeface="+mj-lt"/>
              </a:rPr>
              <a:t>5.Educating the shopkeepers on keeping dustbin outside their shops</a:t>
            </a:r>
          </a:p>
          <a:p>
            <a:r>
              <a:rPr lang="en-US" sz="8000" b="1" dirty="0">
                <a:latin typeface="+mj-lt"/>
              </a:rPr>
              <a:t>6.Educating villagers on the harmful effects of plastic burning</a:t>
            </a:r>
          </a:p>
          <a:p>
            <a:br>
              <a:rPr lang="en-US" sz="8000" b="1" dirty="0">
                <a:latin typeface="+mj-lt"/>
              </a:rPr>
            </a:br>
            <a:br>
              <a:rPr lang="en-US" sz="8000" b="1" dirty="0">
                <a:latin typeface="+mj-lt"/>
              </a:rPr>
            </a:br>
            <a:endParaRPr lang="en-US" sz="8000" b="1" dirty="0">
              <a:latin typeface="+mj-lt"/>
            </a:endParaRPr>
          </a:p>
        </p:txBody>
      </p:sp>
      <p:pic>
        <p:nvPicPr>
          <p:cNvPr id="1026" name="Picture 2" descr="C:\Users\hcl\Desktop\Capture.PNG"/>
          <p:cNvPicPr>
            <a:picLocks noChangeAspect="1" noChangeArrowheads="1"/>
          </p:cNvPicPr>
          <p:nvPr/>
        </p:nvPicPr>
        <p:blipFill>
          <a:blip r:embed="rId2"/>
          <a:srcRect/>
          <a:stretch>
            <a:fillRect/>
          </a:stretch>
        </p:blipFill>
        <p:spPr bwMode="auto">
          <a:xfrm>
            <a:off x="9245599" y="4347030"/>
            <a:ext cx="2946401" cy="2510970"/>
          </a:xfrm>
          <a:prstGeom prst="rect">
            <a:avLst/>
          </a:prstGeom>
          <a:noFill/>
        </p:spPr>
      </p:pic>
    </p:spTree>
  </p:cSld>
  <p:clrMapOvr>
    <a:masterClrMapping/>
  </p:clrMapOvr>
</p:sld>
</file>

<file path=ppt/theme/theme1.xml><?xml version="1.0" encoding="utf-8"?>
<a:theme xmlns:a="http://schemas.openxmlformats.org/drawingml/2006/main" name="Vapor Trai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Technic</Template>
  <TotalTime>827</TotalTime>
  <Words>371</Words>
  <Application>Microsoft Office PowerPoint</Application>
  <PresentationFormat>Widescreen</PresentationFormat>
  <Paragraphs>41</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Vapor Trail</vt:lpstr>
      <vt:lpstr>WHY DONATE TIME </vt:lpstr>
      <vt:lpstr>overview</vt:lpstr>
      <vt:lpstr>Problem Areas We Cater </vt:lpstr>
      <vt:lpstr>1.EDUCATION</vt:lpstr>
      <vt:lpstr>Utthan</vt:lpstr>
      <vt:lpstr>Suitcase Library </vt:lpstr>
      <vt:lpstr>School Chalo </vt:lpstr>
      <vt:lpstr>2. RENAISSANCE</vt:lpstr>
      <vt:lpstr>Cleaning and Garbage Management </vt:lpstr>
      <vt:lpstr>Employment Generation </vt:lpstr>
      <vt:lpstr>3.HEALTH</vt:lpstr>
      <vt:lpstr>Affordable Medical Consultation </vt:lpstr>
      <vt:lpstr>Health Camps </vt:lpstr>
      <vt:lpstr>DOAR IN NEWS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Windows User</dc:creator>
  <cp:lastModifiedBy>goyalanuj446@gmail.com</cp:lastModifiedBy>
  <cp:revision>34</cp:revision>
  <dcterms:created xsi:type="dcterms:W3CDTF">2018-11-09T14:00:57Z</dcterms:created>
  <dcterms:modified xsi:type="dcterms:W3CDTF">2018-11-13T04:17:34Z</dcterms:modified>
</cp:coreProperties>
</file>